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2" r:id="rId2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8" userDrawn="1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46A9FC-34BE-74AF-D35C-C6B2529AB2DB}" name="茶業組合 東山" initials="茶東" userId="49dbf73daec5507f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99FF33"/>
    <a:srgbClr val="009900"/>
    <a:srgbClr val="F7F5EF"/>
    <a:srgbClr val="FF99CC"/>
    <a:srgbClr val="99FFCC"/>
    <a:srgbClr val="66FF99"/>
    <a:srgbClr val="00CC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852" autoAdjust="0"/>
  </p:normalViewPr>
  <p:slideViewPr>
    <p:cSldViewPr snapToGrid="0">
      <p:cViewPr varScale="1">
        <p:scale>
          <a:sx n="70" d="100"/>
          <a:sy n="70" d="100"/>
        </p:scale>
        <p:origin x="3006" y="-36"/>
      </p:cViewPr>
      <p:guideLst>
        <p:guide orient="horz" pos="3458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6"/>
          </a:xfrm>
          <a:prstGeom prst="rect">
            <a:avLst/>
          </a:prstGeom>
        </p:spPr>
        <p:txBody>
          <a:bodyPr vert="horz" lIns="91296" tIns="45656" rIns="91296" bIns="4565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56" y="2"/>
            <a:ext cx="2945659" cy="498056"/>
          </a:xfrm>
          <a:prstGeom prst="rect">
            <a:avLst/>
          </a:prstGeom>
        </p:spPr>
        <p:txBody>
          <a:bodyPr vert="horz" lIns="91296" tIns="45656" rIns="91296" bIns="45656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2026/4/22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6" tIns="45656" rIns="91296" bIns="4565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6" tIns="45656" rIns="91296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97"/>
            <a:ext cx="2945659" cy="498055"/>
          </a:xfrm>
          <a:prstGeom prst="rect">
            <a:avLst/>
          </a:prstGeom>
        </p:spPr>
        <p:txBody>
          <a:bodyPr vert="horz" lIns="91296" tIns="45656" rIns="91296" bIns="4565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56" y="9428597"/>
            <a:ext cx="2945659" cy="498055"/>
          </a:xfrm>
          <a:prstGeom prst="rect">
            <a:avLst/>
          </a:prstGeom>
        </p:spPr>
        <p:txBody>
          <a:bodyPr vert="horz" lIns="91296" tIns="45656" rIns="91296" bIns="45656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38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5272" y="581240"/>
            <a:ext cx="6705032" cy="2108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272" y="2903972"/>
            <a:ext cx="6705032" cy="6921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5271" y="10108231"/>
            <a:ext cx="1749533" cy="581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2D030D-BC4F-4300-9C1D-DEF9FB5A657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4/22/2026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507" y="10108231"/>
            <a:ext cx="2626562" cy="581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19007" fontAlgn="auto">
              <a:spcBef>
                <a:spcPts val="0"/>
              </a:spcBef>
              <a:spcAft>
                <a:spcPts val="0"/>
              </a:spcAft>
              <a:defRPr sz="102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0771" y="10108231"/>
            <a:ext cx="1749533" cy="5812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2EABC4-B37D-4B48-A645-B436E776B1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>
            <a:extLst>
              <a:ext uri="{FF2B5EF4-FFF2-40B4-BE49-F238E27FC236}">
                <a16:creationId xmlns:a16="http://schemas.microsoft.com/office/drawing/2014/main" id="{EFFE823E-2682-B2D1-5529-4E5C518BD7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88" y="9409178"/>
            <a:ext cx="2202547" cy="1333424"/>
          </a:xfrm>
          <a:prstGeom prst="rect">
            <a:avLst/>
          </a:prstGeom>
        </p:spPr>
      </p:pic>
      <p:sp>
        <p:nvSpPr>
          <p:cNvPr id="14" name="テキスト ボックス 13" descr="キャンバス">
            <a:extLst>
              <a:ext uri="{FF2B5EF4-FFF2-40B4-BE49-F238E27FC236}">
                <a16:creationId xmlns:a16="http://schemas.microsoft.com/office/drawing/2014/main" id="{F35E90EC-47D7-4A22-86A7-7B9823A82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264" y="239371"/>
            <a:ext cx="583305" cy="1615579"/>
          </a:xfrm>
          <a:prstGeom prst="rect">
            <a:avLst/>
          </a:prstGeom>
          <a:solidFill>
            <a:srgbClr val="009900"/>
          </a:solidFill>
          <a:ln w="31750">
            <a:solidFill>
              <a:schemeClr val="accent3">
                <a:lumMod val="50000"/>
                <a:lumOff val="0"/>
              </a:schemeClr>
            </a:solidFill>
            <a:miter lim="800000"/>
            <a:headEnd/>
            <a:tailEnd/>
          </a:ln>
          <a:effectLst/>
        </p:spPr>
        <p:txBody>
          <a:bodyPr rot="0" vert="eaVert" wrap="square" lIns="74295" tIns="73800" rIns="74295" bIns="7380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2400" b="1" kern="100" dirty="0">
                <a:solidFill>
                  <a:srgbClr val="000000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みやまの里</a:t>
            </a:r>
            <a:endParaRPr lang="ja-JP" sz="2400" kern="100" dirty="0"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2">
            <a:extLst>
              <a:ext uri="{FF2B5EF4-FFF2-40B4-BE49-F238E27FC236}">
                <a16:creationId xmlns:a16="http://schemas.microsoft.com/office/drawing/2014/main" id="{03B1F5A6-30CA-42DA-AC88-C81221D26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786" y="1937507"/>
            <a:ext cx="828000" cy="1676826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rot="0" vert="eaVert" wrap="square" lIns="74295" tIns="73800" rIns="74295" bIns="73800" anchor="ctr" anchorCtr="0" upright="1">
            <a:noAutofit/>
          </a:bodyPr>
          <a:lstStyle/>
          <a:p>
            <a:pPr algn="just">
              <a:lnSpc>
                <a:spcPts val="900"/>
              </a:lnSpc>
              <a:spcAft>
                <a:spcPts val="0"/>
              </a:spcAft>
            </a:pPr>
            <a:r>
              <a:rPr lang="en-US" altLang="ja-JP" sz="1200" b="1" kern="100" spc="3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sz="1200" b="1" kern="100" spc="3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農</a:t>
            </a:r>
            <a:r>
              <a:rPr lang="en-US" altLang="ja-JP" sz="1200" b="1" kern="100" spc="3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sz="1200" b="1" kern="100" spc="3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東山茶業組合　　</a:t>
            </a:r>
            <a:endParaRPr lang="ja-JP" sz="1200" kern="100" spc="3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  <a:spcAft>
                <a:spcPts val="0"/>
              </a:spcAft>
            </a:pPr>
            <a:endParaRPr lang="en-US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掛川市東山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一八二一</a:t>
            </a:r>
            <a:r>
              <a:rPr 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ー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一二</a:t>
            </a:r>
            <a:endParaRPr lang="ja-JP" sz="10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  <a:spcAft>
                <a:spcPts val="0"/>
              </a:spcAft>
            </a:pPr>
            <a:endParaRPr lang="en-US" alt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  <a:spcAft>
                <a:spcPts val="0"/>
              </a:spcAft>
            </a:pPr>
            <a:r>
              <a:rPr 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第</a:t>
            </a:r>
            <a:r>
              <a:rPr lang="en-US" alt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七四</a:t>
            </a:r>
            <a:r>
              <a:rPr 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号 令和</a:t>
            </a:r>
            <a:r>
              <a:rPr lang="ja-JP" altLang="en-US" sz="10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八</a:t>
            </a:r>
            <a:r>
              <a:rPr lang="ja-JP" sz="10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lang="ja-JP" altLang="en-US" sz="10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五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endParaRPr 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509C81E-3EF3-4BCB-A62F-26B9840D4D11}"/>
              </a:ext>
            </a:extLst>
          </p:cNvPr>
          <p:cNvCxnSpPr>
            <a:cxnSpLocks/>
          </p:cNvCxnSpPr>
          <p:nvPr/>
        </p:nvCxnSpPr>
        <p:spPr>
          <a:xfrm>
            <a:off x="250049" y="7213585"/>
            <a:ext cx="724349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08720AA-D123-35DF-15A9-CCE81E7AAC36}"/>
              </a:ext>
            </a:extLst>
          </p:cNvPr>
          <p:cNvSpPr txBox="1"/>
          <p:nvPr/>
        </p:nvSpPr>
        <p:spPr>
          <a:xfrm>
            <a:off x="697473" y="10927479"/>
            <a:ext cx="3002371" cy="286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endParaRPr kumimoji="1" lang="ja-JP" altLang="en-US" sz="1200" dirty="0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BD15B9D4-E96A-707B-B1F5-80A2CF91D6F9}"/>
              </a:ext>
            </a:extLst>
          </p:cNvPr>
          <p:cNvSpPr txBox="1"/>
          <p:nvPr/>
        </p:nvSpPr>
        <p:spPr>
          <a:xfrm>
            <a:off x="-1814793" y="5656683"/>
            <a:ext cx="184731" cy="4010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7BEC83DA-C8DB-53C6-4A65-AEC05B1FF0BB}"/>
              </a:ext>
            </a:extLst>
          </p:cNvPr>
          <p:cNvSpPr txBox="1"/>
          <p:nvPr/>
        </p:nvSpPr>
        <p:spPr>
          <a:xfrm>
            <a:off x="5762284" y="10654516"/>
            <a:ext cx="153302" cy="426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B21E5662-900F-91DA-E617-3215B00F4129}"/>
              </a:ext>
            </a:extLst>
          </p:cNvPr>
          <p:cNvCxnSpPr/>
          <p:nvPr/>
        </p:nvCxnSpPr>
        <p:spPr>
          <a:xfrm flipH="1">
            <a:off x="231334" y="3752048"/>
            <a:ext cx="733612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図 66">
            <a:extLst>
              <a:ext uri="{FF2B5EF4-FFF2-40B4-BE49-F238E27FC236}">
                <a16:creationId xmlns:a16="http://schemas.microsoft.com/office/drawing/2014/main" id="{3442A874-1C63-DDA4-8855-0A675EB6D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3" y="5061831"/>
            <a:ext cx="1485160" cy="209383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74F76F-A33A-0C69-12E8-C2AE208F0CCF}"/>
              </a:ext>
            </a:extLst>
          </p:cNvPr>
          <p:cNvSpPr txBox="1"/>
          <p:nvPr/>
        </p:nvSpPr>
        <p:spPr>
          <a:xfrm>
            <a:off x="3682053" y="119809"/>
            <a:ext cx="2893100" cy="3547655"/>
          </a:xfrm>
          <a:prstGeom prst="rect">
            <a:avLst/>
          </a:prstGeom>
          <a:noFill/>
        </p:spPr>
        <p:txBody>
          <a:bodyPr vert="eaVert" wrap="square" rtlCol="0" anchor="ctr">
            <a:spAutoFit/>
          </a:bodyPr>
          <a:lstStyle/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お待たせいたしました。今年も新茶の季節がやってきました。今年の冬は寒暖差が大きく、芽の動きが読みにくい状況が続きましたが、三月以降は気温が安定し、ゆっくりとした生育となりました。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そのおかげで芽は締まり、旨味成分であるテアニンをしっかり蓄えた、香り高い新茶に仕上がりました。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東山の一番茶ならではの深い味わいを、ぜひご堪能ください。 </a:t>
            </a:r>
            <a:endParaRPr kumimoji="1" lang="ja-JP" altLang="en-US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CDF57D-006C-8718-892F-F9B514FC8FF5}"/>
              </a:ext>
            </a:extLst>
          </p:cNvPr>
          <p:cNvSpPr txBox="1"/>
          <p:nvPr/>
        </p:nvSpPr>
        <p:spPr>
          <a:xfrm>
            <a:off x="4347949" y="7317829"/>
            <a:ext cx="3447098" cy="359441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000" dirty="0"/>
              <a:t>　</a:t>
            </a:r>
            <a:r>
              <a:rPr lang="ja-JP" altLang="en-US" sz="1600" dirty="0">
                <a:solidFill>
                  <a:srgbClr val="0099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東山の春景色 </a:t>
            </a:r>
            <a:endParaRPr lang="en-US" altLang="ja-JP" sz="1600" dirty="0">
              <a:solidFill>
                <a:srgbClr val="00990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　工場の横にある藤棚（野田藤）が、今年も美しい花を咲かせました。淡い紫色の花房が風に揺れ、春の訪れを感じさせてくれます。</a:t>
            </a:r>
            <a:r>
              <a:rPr lang="ja-JP" altLang="en-US" sz="1600" dirty="0"/>
              <a:t> 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 　茶畑の新緑と藤の花の彩りは、東山ならではの春の風景です。 柔らかな日差しの中、若葉がきらきらと輝き、畑一面が明るい緑に染まります。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　自然の恵みを受けながら、今年も新茶の季節を迎えました。 この時期ならではの香りと景色をお楽しみください。</a:t>
            </a:r>
            <a:r>
              <a:rPr lang="ja-JP" altLang="en-US" sz="1600" dirty="0"/>
              <a:t>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 </a:t>
            </a:r>
            <a:endParaRPr kumimoji="1" lang="ja-JP" altLang="en-US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BDD63AA-DD96-0E9C-D3DE-86BD847B1076}"/>
              </a:ext>
            </a:extLst>
          </p:cNvPr>
          <p:cNvSpPr txBox="1"/>
          <p:nvPr/>
        </p:nvSpPr>
        <p:spPr>
          <a:xfrm>
            <a:off x="108413" y="71421"/>
            <a:ext cx="3416320" cy="3595337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dirty="0">
                <a:solidFill>
                  <a:srgbClr val="0099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　　　人気商品のご案内</a:t>
            </a:r>
            <a:endParaRPr lang="en-US" altLang="ja-JP" sz="1600" dirty="0">
              <a:solidFill>
                <a:srgbClr val="009900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/>
              <a:t> </a:t>
            </a:r>
            <a:endParaRPr lang="en-US" altLang="ja-JP" sz="1600" dirty="0"/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一番人気の「ふうらん」は、深蒸しならではのまろやかな甘渋みが特徴で、贈答にもご家庭用にも幅広くご利用いただいております。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「あおい」は八十八夜頃の新茶で、爽やかな香りとすっきりした味わいが人気です。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「花みずき」は急須いらずで手軽に楽しめるティーバッグ。 温かいお茶にも冷茶にも使え、一年を通してご愛用いただいております</a:t>
            </a:r>
            <a:r>
              <a:rPr lang="ja-JP" altLang="en-US" sz="1800" dirty="0">
                <a:latin typeface="游明朝" panose="02020400000000000000" pitchFamily="18" charset="-128"/>
                <a:ea typeface="游明朝" panose="02020400000000000000" pitchFamily="18" charset="-128"/>
              </a:rPr>
              <a:t>。</a:t>
            </a:r>
            <a:endParaRPr lang="en-US" altLang="ja-JP" sz="18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CA7CA8B-2D12-5D25-9E8C-41DA0BC871D9}"/>
              </a:ext>
            </a:extLst>
          </p:cNvPr>
          <p:cNvSpPr txBox="1"/>
          <p:nvPr/>
        </p:nvSpPr>
        <p:spPr>
          <a:xfrm>
            <a:off x="7217342" y="3804724"/>
            <a:ext cx="430887" cy="3430800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b="1">
                <a:highlight>
                  <a:srgbClr val="FFCCFF"/>
                </a:highlight>
                <a:latin typeface="游明朝" panose="02020400000000000000" pitchFamily="18" charset="-128"/>
                <a:ea typeface="游明朝" panose="02020400000000000000" pitchFamily="18" charset="-128"/>
              </a:rPr>
              <a:t>🌿 新茶の茶殻ふりかけレシピ</a:t>
            </a:r>
            <a:endParaRPr lang="ja-JP" altLang="en-US" sz="1600" b="1" dirty="0">
              <a:highlight>
                <a:srgbClr val="FFCCFF"/>
              </a:highlight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3ABA13-8D64-45DB-F6B7-76D3BBC7AF7A}"/>
              </a:ext>
            </a:extLst>
          </p:cNvPr>
          <p:cNvSpPr txBox="1"/>
          <p:nvPr/>
        </p:nvSpPr>
        <p:spPr>
          <a:xfrm>
            <a:off x="9724412" y="4625628"/>
            <a:ext cx="2768407" cy="126188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vert="horz" wrap="square">
            <a:spAutoFit/>
          </a:bodyPr>
          <a:lstStyle/>
          <a:p>
            <a:r>
              <a:rPr lang="ja-JP" altLang="en-US" sz="1500" dirty="0">
                <a:latin typeface="游明朝" panose="02020400000000000000" pitchFamily="18" charset="-128"/>
                <a:ea typeface="游明朝" panose="02020400000000000000" pitchFamily="18" charset="-128"/>
              </a:rPr>
              <a:t>東山茶業組合のＬＩＮＥ公式アカウントでは、新茶情報やお得なキャンペーンを配信しています。ぜひ友だち登録をお願いいたします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。</a:t>
            </a:r>
            <a:endParaRPr lang="ja-JP" altLang="en-US" sz="1600" dirty="0"/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F824601D-A2D2-84F4-BC75-911882A477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03240" y="528693"/>
            <a:ext cx="2480812" cy="3551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C16492B-7F05-0C6A-F49A-38517F5668DB}"/>
              </a:ext>
            </a:extLst>
          </p:cNvPr>
          <p:cNvSpPr txBox="1"/>
          <p:nvPr/>
        </p:nvSpPr>
        <p:spPr>
          <a:xfrm>
            <a:off x="4153978" y="7556187"/>
            <a:ext cx="430887" cy="23657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7030A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藤の種類と季節の魅力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27DC4D0-518F-A1A4-F06F-B9042AB96484}"/>
              </a:ext>
            </a:extLst>
          </p:cNvPr>
          <p:cNvSpPr txBox="1"/>
          <p:nvPr/>
        </p:nvSpPr>
        <p:spPr>
          <a:xfrm>
            <a:off x="2015651" y="7319060"/>
            <a:ext cx="2154436" cy="34371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　藤棚に使われる藤は主に山藤</a:t>
            </a:r>
            <a:endParaRPr kumimoji="1"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（やまふじ）と野田藤（のだふじ）</a:t>
            </a:r>
            <a:endParaRPr kumimoji="1"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があり野田藤は花序が長く、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一</a:t>
            </a:r>
            <a:r>
              <a:rPr kumimoji="1"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房に約百個の花がつきます。</a:t>
            </a:r>
            <a:endParaRPr kumimoji="1"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山藤は山林等に自生し、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花が大ぶりで花序が短く、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一房に数十個の花がつきます。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946425B-4E63-AD9E-D7EB-54F55CF155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091" y="2664556"/>
            <a:ext cx="943701" cy="943701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3881F10-BF7F-7625-D9E3-4CE4663627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5937" y="6224982"/>
            <a:ext cx="2191135" cy="1643351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4AFB5033-DD21-FB30-7E68-7DC1830576E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1678" y="4174126"/>
            <a:ext cx="1200329" cy="978408"/>
          </a:xfrm>
          <a:prstGeom prst="rect">
            <a:avLst/>
          </a:prstGeom>
        </p:spPr>
      </p:pic>
      <p:pic>
        <p:nvPicPr>
          <p:cNvPr id="66" name="図 65">
            <a:extLst>
              <a:ext uri="{FF2B5EF4-FFF2-40B4-BE49-F238E27FC236}">
                <a16:creationId xmlns:a16="http://schemas.microsoft.com/office/drawing/2014/main" id="{36DEE36B-5916-2460-C289-37DAAAD9A45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488" y="9933728"/>
            <a:ext cx="867231" cy="83432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BA05C0-34D1-1FA8-3311-71634C5E94CB}"/>
              </a:ext>
            </a:extLst>
          </p:cNvPr>
          <p:cNvSpPr txBox="1"/>
          <p:nvPr/>
        </p:nvSpPr>
        <p:spPr>
          <a:xfrm>
            <a:off x="5882656" y="3883272"/>
            <a:ext cx="1415772" cy="3487750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東山の一番茶ならではの香りを、食卓でも楽しめる簡単アレンジ。</a:t>
            </a: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急須に残った茶殻は、旨味と栄養がたっぷり。ごはんのお供にぴったりです。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32D861-7543-50AE-85E2-E1270E33E14B}"/>
              </a:ext>
            </a:extLst>
          </p:cNvPr>
          <p:cNvSpPr txBox="1"/>
          <p:nvPr/>
        </p:nvSpPr>
        <p:spPr>
          <a:xfrm>
            <a:off x="3857450" y="3765249"/>
            <a:ext cx="2207912" cy="3532920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材料（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1〜2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人分）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新茶の茶殻 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…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大さじ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2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かつお節 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…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ひとつかみ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白ごま 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…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小さじ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しょうゆ 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…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数滴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塩 </a:t>
            </a:r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…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少々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• 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お好みでちりめんじゃこ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・桜えび・刻み海苔 など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8620E28-9A6F-49F0-E7AE-30A56940DE4A}"/>
              </a:ext>
            </a:extLst>
          </p:cNvPr>
          <p:cNvSpPr txBox="1"/>
          <p:nvPr/>
        </p:nvSpPr>
        <p:spPr>
          <a:xfrm>
            <a:off x="1409612" y="3854375"/>
            <a:ext cx="2489784" cy="3270084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● 作り方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茶殻の水気を軽くしぼる。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2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フライパンを弱火にかけ、茶殻を乾くまで炒る。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かつお節・白ごま・お好みの具材を加えてさらに炒める。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しょうゆをほんの少し回しかけ、塩で味を整える。</a:t>
            </a:r>
          </a:p>
          <a:p>
            <a:r>
              <a:rPr lang="en-US" altLang="ja-JP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5</a:t>
            </a:r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香ばしい香りが立ったら完成。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C21EB39-87EE-2A52-31DD-C7FFF0E2742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347" y="6158614"/>
            <a:ext cx="2177359" cy="1010917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273AD92-4A4F-CD07-96F7-0922AEC95DD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25479" y="5038196"/>
            <a:ext cx="1623522" cy="162352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E7CD6EF-AA26-841F-53CD-ACAA285E2CB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58" y="3823334"/>
            <a:ext cx="894242" cy="121486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2EA634-E158-B742-0031-32792CC8A7C1}"/>
              </a:ext>
            </a:extLst>
          </p:cNvPr>
          <p:cNvSpPr txBox="1"/>
          <p:nvPr/>
        </p:nvSpPr>
        <p:spPr>
          <a:xfrm>
            <a:off x="232715" y="7358605"/>
            <a:ext cx="2154436" cy="1939634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藤棚は春に花を楽しみ、夏には青々とした葉で日陰を作り、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秋には実をつけ、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冬には翌年の開花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に向けて枝を伸ばす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など、年間を通して</a:t>
            </a:r>
            <a:endParaRPr lang="en-US" altLang="ja-JP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600" dirty="0">
                <a:latin typeface="游明朝" panose="02020400000000000000" pitchFamily="18" charset="-128"/>
                <a:ea typeface="游明朝" panose="02020400000000000000" pitchFamily="18" charset="-128"/>
              </a:rPr>
              <a:t>変化を楽しめます。</a:t>
            </a:r>
            <a:endParaRPr kumimoji="1" lang="ja-JP" altLang="en-US" sz="16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3130995"/>
      </p:ext>
    </p:extLst>
  </p:cSld>
  <p:clrMapOvr>
    <a:masterClrMapping/>
  </p:clrMapOvr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</TotalTime>
  <Words>582</Words>
  <Application>Microsoft Office PowerPoint</Application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NK-B</vt:lpstr>
      <vt:lpstr>游明朝</vt:lpstr>
      <vt:lpstr>Arial</vt:lpstr>
      <vt:lpstr>Calibri</vt:lpstr>
      <vt:lpstr>Calibri Light</vt:lpstr>
      <vt:lpstr>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東山茶業組合</dc:creator>
  <cp:lastModifiedBy>茶業組合 東山</cp:lastModifiedBy>
  <cp:revision>38</cp:revision>
  <cp:lastPrinted>2026-04-22T02:55:24Z</cp:lastPrinted>
  <dcterms:created xsi:type="dcterms:W3CDTF">2014-06-25T10:28:17Z</dcterms:created>
  <dcterms:modified xsi:type="dcterms:W3CDTF">2026-04-22T08:08:15Z</dcterms:modified>
</cp:coreProperties>
</file>