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6" r:id="rId1"/>
  </p:sldMasterIdLst>
  <p:notesMasterIdLst>
    <p:notesMasterId r:id="rId3"/>
  </p:notesMasterIdLst>
  <p:sldIdLst>
    <p:sldId id="262" r:id="rId2"/>
  </p:sldIdLst>
  <p:sldSz cx="7775575" cy="10907713"/>
  <p:notesSz cx="6797675" cy="9926638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58" userDrawn="1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CC3399"/>
    <a:srgbClr val="FF9900"/>
    <a:srgbClr val="6666FF"/>
    <a:srgbClr val="00CC00"/>
    <a:srgbClr val="00FF00"/>
    <a:srgbClr val="80FCCA"/>
    <a:srgbClr val="99FF33"/>
    <a:srgbClr val="F4F785"/>
    <a:srgbClr val="35F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1" autoAdjust="0"/>
    <p:restoredTop sz="94660"/>
  </p:normalViewPr>
  <p:slideViewPr>
    <p:cSldViewPr snapToGrid="0">
      <p:cViewPr varScale="1">
        <p:scale>
          <a:sx n="73" d="100"/>
          <a:sy n="73" d="100"/>
        </p:scale>
        <p:origin x="2970" y="60"/>
      </p:cViewPr>
      <p:guideLst>
        <p:guide orient="horz" pos="3458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8056"/>
          </a:xfrm>
          <a:prstGeom prst="rect">
            <a:avLst/>
          </a:prstGeom>
        </p:spPr>
        <p:txBody>
          <a:bodyPr vert="horz" lIns="91352" tIns="45681" rIns="91352" bIns="45681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51" y="2"/>
            <a:ext cx="2945659" cy="498056"/>
          </a:xfrm>
          <a:prstGeom prst="rect">
            <a:avLst/>
          </a:prstGeom>
        </p:spPr>
        <p:txBody>
          <a:bodyPr vert="horz" lIns="91352" tIns="45681" rIns="91352" bIns="45681" rtlCol="0"/>
          <a:lstStyle>
            <a:lvl1pPr algn="r">
              <a:defRPr sz="1200"/>
            </a:lvl1pPr>
          </a:lstStyle>
          <a:p>
            <a:fld id="{70F99883-74AE-4A2C-81B7-5B86A08198C0}" type="datetimeFigureOut">
              <a:rPr kumimoji="1" lang="ja-JP" altLang="en-US" smtClean="0"/>
              <a:pPr/>
              <a:t>2022/4/15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1239838"/>
            <a:ext cx="23876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2" tIns="45681" rIns="91352" bIns="45681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352" tIns="45681" rIns="91352" bIns="4568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28592"/>
            <a:ext cx="2945659" cy="498055"/>
          </a:xfrm>
          <a:prstGeom prst="rect">
            <a:avLst/>
          </a:prstGeom>
        </p:spPr>
        <p:txBody>
          <a:bodyPr vert="horz" lIns="91352" tIns="45681" rIns="91352" bIns="45681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51" y="9428592"/>
            <a:ext cx="2945659" cy="498055"/>
          </a:xfrm>
          <a:prstGeom prst="rect">
            <a:avLst/>
          </a:prstGeom>
        </p:spPr>
        <p:txBody>
          <a:bodyPr vert="horz" lIns="91352" tIns="45681" rIns="91352" bIns="45681" rtlCol="0" anchor="b"/>
          <a:lstStyle>
            <a:lvl1pPr algn="r">
              <a:defRPr sz="1200"/>
            </a:lvl1pPr>
          </a:lstStyle>
          <a:p>
            <a:fld id="{ACD93CC5-A9B8-46A1-B8C3-70AA73E05DA2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386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5272" y="581240"/>
            <a:ext cx="6705032" cy="2108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272" y="2903972"/>
            <a:ext cx="6705032" cy="6921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5271" y="10108231"/>
            <a:ext cx="1749533" cy="5812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019007" fontAlgn="auto">
              <a:spcBef>
                <a:spcPts val="0"/>
              </a:spcBef>
              <a:spcAft>
                <a:spcPts val="0"/>
              </a:spcAft>
              <a:defRPr sz="102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72D030D-BC4F-4300-9C1D-DEF9FB5A65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507" y="10108231"/>
            <a:ext cx="2626562" cy="5812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019007" fontAlgn="auto">
              <a:spcBef>
                <a:spcPts val="0"/>
              </a:spcBef>
              <a:spcAft>
                <a:spcPts val="0"/>
              </a:spcAft>
              <a:defRPr sz="102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0771" y="10108231"/>
            <a:ext cx="1749533" cy="5812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1019007" fontAlgn="auto">
              <a:spcBef>
                <a:spcPts val="0"/>
              </a:spcBef>
              <a:spcAft>
                <a:spcPts val="0"/>
              </a:spcAft>
              <a:defRPr sz="102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D2EABC4-B37D-4B48-A645-B436E776B15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44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572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9144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3716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8288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93675" indent="-193675" algn="l" defTabSz="776288" rtl="0" fontAlgn="base">
        <a:lnSpc>
          <a:spcPct val="90000"/>
        </a:lnSpc>
        <a:spcBef>
          <a:spcPts val="850"/>
        </a:spcBef>
        <a:spcAft>
          <a:spcPct val="0"/>
        </a:spcAft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83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12" Type="http://schemas.openxmlformats.org/officeDocument/2006/relationships/hyperlink" Target="https://smartomaizu.com/wallpapers/sozai/384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7.jpe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ubRRectCallout">
            <a:extLst>
              <a:ext uri="{FF2B5EF4-FFF2-40B4-BE49-F238E27FC236}">
                <a16:creationId xmlns:a16="http://schemas.microsoft.com/office/drawing/2014/main" id="{9AA2374E-7F0F-41FA-BB8D-7E8B67F181BE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-3913189" y="2811670"/>
            <a:ext cx="2998788" cy="990600"/>
          </a:xfrm>
          <a:prstGeom prst="wedgeRectCallout">
            <a:avLst>
              <a:gd name="adj1" fmla="val 75629"/>
              <a:gd name="adj2" fmla="val 27769"/>
            </a:avLst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rgbClr val="FF0000"/>
            </a:outerShdw>
          </a:effectLst>
        </p:spPr>
        <p:txBody>
          <a:bodyPr/>
          <a:lstStyle/>
          <a:p>
            <a:pPr defTabSz="1017588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折イメージライン</a:t>
            </a:r>
            <a:r>
              <a:rPr lang="en-US" altLang="ja-JP" sz="1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en-US" sz="1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山折</a:t>
            </a:r>
          </a:p>
          <a:p>
            <a:pPr defTabSz="1017588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※PDF</a:t>
            </a:r>
            <a:r>
              <a:rPr lang="ja-JP" altLang="en-US" sz="1800" dirty="0" err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に保</a:t>
            </a:r>
            <a:r>
              <a:rPr lang="ja-JP" altLang="en-US" sz="1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存する前に線を削除してください。</a:t>
            </a:r>
          </a:p>
        </p:txBody>
      </p:sp>
      <p:sp>
        <p:nvSpPr>
          <p:cNvPr id="12" name="PubRRectCallout">
            <a:extLst>
              <a:ext uri="{FF2B5EF4-FFF2-40B4-BE49-F238E27FC236}">
                <a16:creationId xmlns:a16="http://schemas.microsoft.com/office/drawing/2014/main" id="{45D82653-98FD-4491-9A93-290696BCD5C8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-1511302" y="106233"/>
            <a:ext cx="1041399" cy="77470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rgbClr val="FF0000"/>
            </a:outerShdw>
          </a:effectLst>
        </p:spPr>
        <p:txBody>
          <a:bodyPr anchor="ctr"/>
          <a:lstStyle/>
          <a:p>
            <a:pPr algn="ctr" defTabSz="1017588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天</a:t>
            </a:r>
          </a:p>
        </p:txBody>
      </p:sp>
      <p:sp>
        <p:nvSpPr>
          <p:cNvPr id="13" name="PubRRectCallout">
            <a:extLst>
              <a:ext uri="{FF2B5EF4-FFF2-40B4-BE49-F238E27FC236}">
                <a16:creationId xmlns:a16="http://schemas.microsoft.com/office/drawing/2014/main" id="{D094B62B-310A-4178-AE51-F6D28A05A799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-1435102" y="10020300"/>
            <a:ext cx="1041399" cy="77470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rgbClr val="FF0000"/>
            </a:outerShdw>
          </a:effectLst>
        </p:spPr>
        <p:txBody>
          <a:bodyPr anchor="ctr"/>
          <a:lstStyle/>
          <a:p>
            <a:pPr algn="ctr" defTabSz="1017588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地</a:t>
            </a:r>
          </a:p>
        </p:txBody>
      </p:sp>
      <p:sp>
        <p:nvSpPr>
          <p:cNvPr id="8" name="PubRRectCallout">
            <a:extLst>
              <a:ext uri="{FF2B5EF4-FFF2-40B4-BE49-F238E27FC236}">
                <a16:creationId xmlns:a16="http://schemas.microsoft.com/office/drawing/2014/main" id="{890BFC2B-C698-443D-86FF-9BB079129BB7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-3913189" y="6497430"/>
            <a:ext cx="2998788" cy="990600"/>
          </a:xfrm>
          <a:prstGeom prst="wedgeRectCallout">
            <a:avLst>
              <a:gd name="adj1" fmla="val 75629"/>
              <a:gd name="adj2" fmla="val 27769"/>
            </a:avLst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rgbClr val="FF0000"/>
            </a:outerShdw>
          </a:effectLst>
        </p:spPr>
        <p:txBody>
          <a:bodyPr/>
          <a:lstStyle/>
          <a:p>
            <a:pPr defTabSz="1017588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折イメージライン</a:t>
            </a:r>
            <a:r>
              <a:rPr lang="en-US" altLang="ja-JP" sz="1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en-US" sz="1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山折</a:t>
            </a:r>
          </a:p>
          <a:p>
            <a:pPr defTabSz="1017588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※PDF</a:t>
            </a:r>
            <a:r>
              <a:rPr lang="ja-JP" altLang="en-US" sz="1800" dirty="0" err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に保</a:t>
            </a:r>
            <a:r>
              <a:rPr lang="ja-JP" altLang="en-US" sz="1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存する前に線を削除してください。</a:t>
            </a:r>
          </a:p>
        </p:txBody>
      </p:sp>
      <p:sp>
        <p:nvSpPr>
          <p:cNvPr id="14" name="テキスト ボックス 13" descr="キャンバス">
            <a:extLst>
              <a:ext uri="{FF2B5EF4-FFF2-40B4-BE49-F238E27FC236}">
                <a16:creationId xmlns:a16="http://schemas.microsoft.com/office/drawing/2014/main" id="{F35E90EC-47D7-4A22-86A7-7B9823A82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1531" y="418756"/>
            <a:ext cx="657225" cy="1448392"/>
          </a:xfrm>
          <a:prstGeom prst="rect">
            <a:avLst/>
          </a:prstGeom>
          <a:blipFill dpi="0" rotWithShape="0">
            <a:blip r:embed="rId2">
              <a:alphaModFix amt="98000"/>
            </a:blip>
            <a:srcRect/>
            <a:tile tx="0" ty="0" sx="100000" sy="100000" flip="none" algn="tl"/>
          </a:blipFill>
          <a:ln w="41275">
            <a:solidFill>
              <a:schemeClr val="accent3">
                <a:lumMod val="50000"/>
                <a:lumOff val="0"/>
              </a:schemeClr>
            </a:solidFill>
            <a:miter lim="800000"/>
            <a:headEnd/>
            <a:tailEnd/>
          </a:ln>
        </p:spPr>
        <p:txBody>
          <a:bodyPr rot="0" vert="eaVert" wrap="square" lIns="74295" tIns="73800" rIns="74295" bIns="73800" anchor="ctr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ja-JP" sz="2000" b="1" kern="100" dirty="0">
                <a:solidFill>
                  <a:srgbClr val="000000"/>
                </a:solidFill>
                <a:effectLst/>
                <a:latin typeface="HGP教科書体" panose="02020600000000000000" pitchFamily="18" charset="-128"/>
                <a:ea typeface="AR P明朝体U"/>
                <a:cs typeface="Times New Roman" panose="02020603050405020304" pitchFamily="18" charset="0"/>
              </a:rPr>
              <a:t>みやまの里</a:t>
            </a:r>
            <a:endParaRPr lang="ja-JP" sz="1400" kern="100" dirty="0">
              <a:effectLst/>
              <a:latin typeface="HGP教科書体" panose="02020600000000000000" pitchFamily="18" charset="-128"/>
              <a:ea typeface="HGP教科書体" panose="020206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2">
            <a:extLst>
              <a:ext uri="{FF2B5EF4-FFF2-40B4-BE49-F238E27FC236}">
                <a16:creationId xmlns:a16="http://schemas.microsoft.com/office/drawing/2014/main" id="{03B1F5A6-30CA-42DA-AC88-C81221D26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6143" y="1978905"/>
            <a:ext cx="828000" cy="1681064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rot="0" vert="eaVert" wrap="square" lIns="74295" tIns="73800" rIns="74295" bIns="73800" anchor="ctr" anchorCtr="0" upright="1">
            <a:noAutofit/>
          </a:bodyPr>
          <a:lstStyle/>
          <a:p>
            <a:pPr algn="dist">
              <a:spcAft>
                <a:spcPts val="0"/>
              </a:spcAft>
            </a:pPr>
            <a:r>
              <a:rPr lang="en-US" sz="1100" b="1" kern="100" spc="300" dirty="0">
                <a:effectLst/>
                <a:latin typeface="ＭＳ ゴシック" panose="020B0609070205080204" pitchFamily="49" charset="-128"/>
                <a:ea typeface="HGP教科書体" panose="02020600000000000000" pitchFamily="18" charset="-128"/>
                <a:cs typeface="Times New Roman" panose="02020603050405020304" pitchFamily="18" charset="0"/>
              </a:rPr>
              <a:t>(</a:t>
            </a:r>
            <a:r>
              <a:rPr lang="ja-JP" sz="1100" b="1" kern="100" spc="300" dirty="0">
                <a:effectLst/>
                <a:latin typeface="HGP教科書体" panose="020206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農</a:t>
            </a:r>
            <a:r>
              <a:rPr lang="en-US" sz="1100" b="1" kern="100" spc="300" dirty="0">
                <a:effectLst/>
                <a:latin typeface="HGP教科書体" panose="020206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)</a:t>
            </a:r>
            <a:r>
              <a:rPr lang="ja-JP" sz="1100" b="1" kern="100" spc="300" dirty="0">
                <a:effectLst/>
                <a:latin typeface="HGP教科書体" panose="020206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東山茶業組合　　</a:t>
            </a:r>
            <a:endParaRPr lang="ja-JP" sz="1400" kern="100" spc="300" dirty="0">
              <a:effectLst/>
              <a:latin typeface="HGP教科書体" panose="02020600000000000000" pitchFamily="18" charset="-128"/>
              <a:ea typeface="HGP教科書体" panose="02020600000000000000" pitchFamily="18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altLang="ja-JP" sz="900" kern="100" dirty="0">
              <a:effectLst/>
              <a:latin typeface="HGP教科書体" panose="02020600000000000000" pitchFamily="18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sz="800" kern="100" dirty="0">
                <a:effectLst/>
                <a:latin typeface="HGP教科書体" panose="020206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静岡県掛川市東山</a:t>
            </a:r>
            <a:r>
              <a:rPr lang="ja-JP" altLang="en-US" sz="800" kern="100" dirty="0">
                <a:effectLst/>
                <a:latin typeface="HGP教科書体" panose="020206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一八二一</a:t>
            </a:r>
            <a:r>
              <a:rPr lang="ja-JP" sz="800" kern="100" dirty="0">
                <a:effectLst/>
                <a:latin typeface="HGP教科書体" panose="020206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ー</a:t>
            </a:r>
            <a:r>
              <a:rPr lang="ja-JP" altLang="en-US" sz="800" kern="100" dirty="0">
                <a:effectLst/>
                <a:latin typeface="HGP教科書体" panose="020206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一二</a:t>
            </a:r>
            <a:endParaRPr lang="ja-JP" sz="1200" kern="100" dirty="0">
              <a:effectLst/>
              <a:latin typeface="HGP教科書体" panose="02020600000000000000" pitchFamily="18" charset="-128"/>
              <a:ea typeface="HGP教科書体" panose="02020600000000000000" pitchFamily="18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altLang="ja-JP" sz="1050" kern="100" dirty="0">
              <a:effectLst/>
              <a:latin typeface="HGP教科書体" panose="02020600000000000000" pitchFamily="18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sz="1200" kern="100" dirty="0">
                <a:effectLst/>
                <a:latin typeface="HGP教科書体" panose="020206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第</a:t>
            </a:r>
            <a:r>
              <a:rPr lang="en-US" altLang="ja-JP" sz="1200" kern="100" dirty="0">
                <a:effectLst/>
                <a:latin typeface="HGP教科書体" panose="020206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b="1" kern="100" dirty="0">
                <a:latin typeface="HGP教科書体" panose="020206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54</a:t>
            </a:r>
            <a:r>
              <a:rPr lang="ja-JP" sz="1200" kern="100" dirty="0">
                <a:effectLst/>
                <a:latin typeface="HGP教科書体" panose="020206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号 令和</a:t>
            </a:r>
            <a:r>
              <a:rPr lang="ja-JP" altLang="en-US" sz="1200" kern="100" dirty="0">
                <a:latin typeface="HGP教科書体" panose="020206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４</a:t>
            </a:r>
            <a:r>
              <a:rPr lang="ja-JP" sz="1200" kern="100" dirty="0">
                <a:effectLst/>
                <a:latin typeface="HGP教科書体" panose="020206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年</a:t>
            </a:r>
            <a:r>
              <a:rPr lang="en-US" altLang="ja-JP" sz="1200" kern="100" dirty="0">
                <a:latin typeface="HGP教科書体" panose="020206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5</a:t>
            </a:r>
            <a:r>
              <a:rPr lang="ja-JP" altLang="en-US" sz="1200" kern="100" dirty="0">
                <a:effectLst/>
                <a:latin typeface="HGP教科書体" panose="020206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月</a:t>
            </a:r>
            <a:endParaRPr lang="ja-JP" sz="1800" kern="100" dirty="0">
              <a:effectLst/>
              <a:latin typeface="HGP教科書体" panose="02020600000000000000" pitchFamily="18" charset="-128"/>
              <a:ea typeface="HGP教科書体" panose="02020600000000000000" pitchFamily="18" charset="-128"/>
              <a:cs typeface="Times New Roman" panose="02020603050405020304" pitchFamily="18" charset="0"/>
            </a:endParaRP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BA2931A7-2036-4A4A-B563-20F018044E2A}"/>
              </a:ext>
            </a:extLst>
          </p:cNvPr>
          <p:cNvCxnSpPr>
            <a:cxnSpLocks/>
          </p:cNvCxnSpPr>
          <p:nvPr/>
        </p:nvCxnSpPr>
        <p:spPr>
          <a:xfrm>
            <a:off x="421855" y="3802270"/>
            <a:ext cx="706676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8509C81E-3EF3-4BCB-A62F-26B9840D4D11}"/>
              </a:ext>
            </a:extLst>
          </p:cNvPr>
          <p:cNvCxnSpPr>
            <a:cxnSpLocks/>
          </p:cNvCxnSpPr>
          <p:nvPr/>
        </p:nvCxnSpPr>
        <p:spPr>
          <a:xfrm>
            <a:off x="332952" y="7488030"/>
            <a:ext cx="706676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6C16A45-F6BD-444C-B652-1BDBE446B0EF}"/>
              </a:ext>
            </a:extLst>
          </p:cNvPr>
          <p:cNvSpPr txBox="1"/>
          <p:nvPr/>
        </p:nvSpPr>
        <p:spPr>
          <a:xfrm>
            <a:off x="516960" y="948706"/>
            <a:ext cx="1547123" cy="2602039"/>
          </a:xfrm>
          <a:prstGeom prst="rect">
            <a:avLst/>
          </a:prstGeom>
          <a:noFill/>
          <a:ln w="19050" cap="rnd" cmpd="tri">
            <a:solidFill>
              <a:srgbClr val="FF0000"/>
            </a:solidFill>
          </a:ln>
        </p:spPr>
        <p:txBody>
          <a:bodyPr vert="eaVert" wrap="square" lIns="126000" tIns="180000" rIns="126000" rtlCol="0">
            <a:spAutoFit/>
          </a:bodyPr>
          <a:lstStyle/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ただし、払込票は残っているので、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再度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支払う二重払いには気を付けて下さい。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そして、領収書は出ませんので、必要な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場合はアプリ決済は行わないでください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819F98E-DAC8-4FF3-B257-75B40E7EC2B8}"/>
              </a:ext>
            </a:extLst>
          </p:cNvPr>
          <p:cNvSpPr txBox="1"/>
          <p:nvPr/>
        </p:nvSpPr>
        <p:spPr>
          <a:xfrm>
            <a:off x="4311464" y="465657"/>
            <a:ext cx="1921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err="1">
                <a:solidFill>
                  <a:srgbClr val="0070C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PayPay</a:t>
            </a:r>
            <a:r>
              <a:rPr kumimoji="1" lang="ja-JP" altLang="en-US" sz="1600" dirty="0">
                <a:solidFill>
                  <a:srgbClr val="0070C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・</a:t>
            </a:r>
            <a:r>
              <a:rPr kumimoji="1" lang="en-US" altLang="ja-JP" sz="1600" dirty="0" err="1">
                <a:solidFill>
                  <a:srgbClr val="0070C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LINEPay</a:t>
            </a:r>
            <a:endParaRPr kumimoji="1" lang="en-US" altLang="ja-JP" sz="1600" dirty="0">
              <a:solidFill>
                <a:srgbClr val="0070C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lang="ja-JP" altLang="en-US" sz="1600" dirty="0">
                <a:solidFill>
                  <a:srgbClr val="0070C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等</a:t>
            </a:r>
            <a:r>
              <a:rPr kumimoji="1" lang="ja-JP" altLang="en-US" sz="1600" dirty="0">
                <a:solidFill>
                  <a:srgbClr val="0070C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が使えます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3A48BC5-FBA1-4A5E-8AE6-74623CD88C51}"/>
              </a:ext>
            </a:extLst>
          </p:cNvPr>
          <p:cNvSpPr txBox="1"/>
          <p:nvPr/>
        </p:nvSpPr>
        <p:spPr>
          <a:xfrm>
            <a:off x="3045202" y="4045529"/>
            <a:ext cx="2122041" cy="114262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600" dirty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東山茶業組合の</a:t>
            </a:r>
            <a:r>
              <a:rPr kumimoji="1" lang="en-US" altLang="ja-JP" sz="1600" dirty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LINE</a:t>
            </a:r>
          </a:p>
          <a:p>
            <a:pPr>
              <a:lnSpc>
                <a:spcPct val="150000"/>
              </a:lnSpc>
            </a:pPr>
            <a:r>
              <a:rPr kumimoji="1" lang="ja-JP" altLang="en-US" sz="1600" dirty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公式アカウントを</a:t>
            </a:r>
            <a:endParaRPr kumimoji="1" lang="en-US" altLang="ja-JP" sz="1600" dirty="0">
              <a:solidFill>
                <a:srgbClr val="FF00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600" dirty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開設しました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9987013-E697-4F43-B60C-D777257E6737}"/>
              </a:ext>
            </a:extLst>
          </p:cNvPr>
          <p:cNvSpPr txBox="1"/>
          <p:nvPr/>
        </p:nvSpPr>
        <p:spPr>
          <a:xfrm>
            <a:off x="2902092" y="5316278"/>
            <a:ext cx="2923693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無料コミュニケーションアプ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リ「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LINE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の東山茶業組合公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式アカウントを３月から開設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しました。当組合からのお知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らせ、お得な情報を配信しま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す。ぜひ友だち登録をお願い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します。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7545A36-6E9D-448B-8384-5C5167EE63FF}"/>
              </a:ext>
            </a:extLst>
          </p:cNvPr>
          <p:cNvSpPr txBox="1"/>
          <p:nvPr/>
        </p:nvSpPr>
        <p:spPr>
          <a:xfrm>
            <a:off x="5451714" y="7137370"/>
            <a:ext cx="1793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友だち登録用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QR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コード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B7533AB8-BAD8-43C9-A0C1-8B5235EA527F}"/>
              </a:ext>
            </a:extLst>
          </p:cNvPr>
          <p:cNvSpPr txBox="1"/>
          <p:nvPr/>
        </p:nvSpPr>
        <p:spPr>
          <a:xfrm>
            <a:off x="6877869" y="4089400"/>
            <a:ext cx="430887" cy="32666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kumimoji="1" lang="ja-JP" altLang="en-US" sz="16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4AC055BB-A724-4B3C-A61C-A1815B51A8CF}"/>
              </a:ext>
            </a:extLst>
          </p:cNvPr>
          <p:cNvSpPr txBox="1"/>
          <p:nvPr/>
        </p:nvSpPr>
        <p:spPr>
          <a:xfrm>
            <a:off x="7030269" y="4241800"/>
            <a:ext cx="430887" cy="32666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kumimoji="1" lang="ja-JP" altLang="en-US" sz="16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B2F2231-E333-44BD-9FED-644A8FBB4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103" y="3993236"/>
            <a:ext cx="2122040" cy="299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45FE1455-9FA3-4BD3-8615-E98689F9A2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6492" y="435715"/>
            <a:ext cx="1442420" cy="2038337"/>
          </a:xfrm>
          <a:prstGeom prst="rect">
            <a:avLst/>
          </a:prstGeom>
        </p:spPr>
      </p:pic>
      <p:sp>
        <p:nvSpPr>
          <p:cNvPr id="32" name="吹き出し: 四角形 31">
            <a:extLst>
              <a:ext uri="{FF2B5EF4-FFF2-40B4-BE49-F238E27FC236}">
                <a16:creationId xmlns:a16="http://schemas.microsoft.com/office/drawing/2014/main" id="{AF474596-BA99-4293-9EFC-A23A8317FA59}"/>
              </a:ext>
            </a:extLst>
          </p:cNvPr>
          <p:cNvSpPr/>
          <p:nvPr/>
        </p:nvSpPr>
        <p:spPr>
          <a:xfrm>
            <a:off x="4217990" y="418756"/>
            <a:ext cx="1898507" cy="625789"/>
          </a:xfrm>
          <a:prstGeom prst="wedgeRectCallout">
            <a:avLst>
              <a:gd name="adj1" fmla="val -3738"/>
              <a:gd name="adj2" fmla="val 72479"/>
            </a:avLst>
          </a:prstGeom>
          <a:solidFill>
            <a:schemeClr val="accent1">
              <a:alpha val="32000"/>
            </a:schemeClr>
          </a:solidFill>
          <a:ln w="19050" cap="rnd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88A20B9-CACD-4AB2-B028-B9613C4BED76}"/>
              </a:ext>
            </a:extLst>
          </p:cNvPr>
          <p:cNvSpPr txBox="1"/>
          <p:nvPr/>
        </p:nvSpPr>
        <p:spPr>
          <a:xfrm>
            <a:off x="3854300" y="1137310"/>
            <a:ext cx="2711843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当組合でお買い求め頂きました代金はコンビニ・ゆうちょで払込できますがこの度、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Pay </a:t>
            </a:r>
            <a:r>
              <a:rPr kumimoji="1" lang="en-US" altLang="ja-JP" sz="12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Pay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LINE Pay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au Pay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の請求書払い、楽天銀行コンビニ支払いサービス・ 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Pay B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EC869E33-0CFA-4976-B539-95D984E52028}"/>
              </a:ext>
            </a:extLst>
          </p:cNvPr>
          <p:cNvSpPr txBox="1"/>
          <p:nvPr/>
        </p:nvSpPr>
        <p:spPr>
          <a:xfrm>
            <a:off x="2180328" y="2540759"/>
            <a:ext cx="4344823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銀行 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Pay(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ゆうちょ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Pay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など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などアプリ決済ができるようになりました。同封される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払込票のバーコードをスマホアプリの「請求書払い」からカメラで読み込むだけで、コンビニや郵便局にわざわざお出かけすることなく、お支払いできます。</a:t>
            </a:r>
            <a:endParaRPr kumimoji="1" lang="ja-JP" altLang="en-US" sz="1200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EFA86D4F-EC5F-4F5E-8539-6A5452B62F29}"/>
              </a:ext>
            </a:extLst>
          </p:cNvPr>
          <p:cNvSpPr txBox="1"/>
          <p:nvPr/>
        </p:nvSpPr>
        <p:spPr>
          <a:xfrm>
            <a:off x="932268" y="403397"/>
            <a:ext cx="1628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要注意！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A5F61B14-794E-4BE9-98FE-CF0E6D0E9A7B}"/>
              </a:ext>
            </a:extLst>
          </p:cNvPr>
          <p:cNvSpPr txBox="1"/>
          <p:nvPr/>
        </p:nvSpPr>
        <p:spPr>
          <a:xfrm>
            <a:off x="6963256" y="7582091"/>
            <a:ext cx="430887" cy="30987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" dirty="0">
                <a:solidFill>
                  <a:srgbClr val="00B05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かぶせ やまの神　ができるまで</a:t>
            </a:r>
            <a:endParaRPr kumimoji="1" lang="ja-JP" altLang="en-US" sz="1600" dirty="0">
              <a:solidFill>
                <a:srgbClr val="00B05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095971F8-AC31-4205-94E3-2E6E854EB121}"/>
              </a:ext>
            </a:extLst>
          </p:cNvPr>
          <p:cNvSpPr txBox="1"/>
          <p:nvPr/>
        </p:nvSpPr>
        <p:spPr>
          <a:xfrm>
            <a:off x="6620711" y="7636356"/>
            <a:ext cx="553998" cy="29145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6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さえみどりの被覆</a:t>
            </a:r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F36978F7-0FC1-428B-88E0-821343DC04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001" y="8077403"/>
            <a:ext cx="1873259" cy="1405261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59062E89-54D7-4840-9341-EB5DA7B3181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96" b="15557"/>
          <a:stretch/>
        </p:blipFill>
        <p:spPr>
          <a:xfrm>
            <a:off x="2668781" y="8000269"/>
            <a:ext cx="1615251" cy="1482395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155E8464-28BF-4D98-9B6F-26F4763620E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55" y="7967081"/>
            <a:ext cx="1976090" cy="1482402"/>
          </a:xfrm>
          <a:prstGeom prst="rect">
            <a:avLst/>
          </a:prstGeom>
        </p:spPr>
      </p:pic>
      <p:sp>
        <p:nvSpPr>
          <p:cNvPr id="50" name="矢印: 左 49">
            <a:extLst>
              <a:ext uri="{FF2B5EF4-FFF2-40B4-BE49-F238E27FC236}">
                <a16:creationId xmlns:a16="http://schemas.microsoft.com/office/drawing/2014/main" id="{A2978D56-BC9E-4BEF-9F2C-46908BE254FB}"/>
              </a:ext>
            </a:extLst>
          </p:cNvPr>
          <p:cNvSpPr/>
          <p:nvPr/>
        </p:nvSpPr>
        <p:spPr>
          <a:xfrm>
            <a:off x="4329913" y="8577390"/>
            <a:ext cx="371858" cy="304785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CE83D074-CB1B-41B8-9F7C-31DD91F82D9A}"/>
              </a:ext>
            </a:extLst>
          </p:cNvPr>
          <p:cNvSpPr txBox="1"/>
          <p:nvPr/>
        </p:nvSpPr>
        <p:spPr>
          <a:xfrm>
            <a:off x="4733247" y="7616508"/>
            <a:ext cx="19687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新芽が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2~3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枚の頃、資材を使い遮光します。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20C67E92-F2D6-4181-B00B-9E6625BA3C29}"/>
              </a:ext>
            </a:extLst>
          </p:cNvPr>
          <p:cNvSpPr txBox="1"/>
          <p:nvPr/>
        </p:nvSpPr>
        <p:spPr>
          <a:xfrm>
            <a:off x="386836" y="7546012"/>
            <a:ext cx="21313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天候により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週間～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日間掛けておいてから摘採になります</a:t>
            </a:r>
          </a:p>
        </p:txBody>
      </p:sp>
      <p:pic>
        <p:nvPicPr>
          <p:cNvPr id="57" name="図 56">
            <a:extLst>
              <a:ext uri="{FF2B5EF4-FFF2-40B4-BE49-F238E27FC236}">
                <a16:creationId xmlns:a16="http://schemas.microsoft.com/office/drawing/2014/main" id="{E8D9A5FD-2C88-4846-ABFC-9735BEAE9AF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502907" y="445230"/>
            <a:ext cx="446345" cy="396751"/>
          </a:xfrm>
          <a:prstGeom prst="rect">
            <a:avLst/>
          </a:prstGeom>
        </p:spPr>
      </p:pic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FE5A7733-0C7F-44F5-ACAB-91596CCC3DB1}"/>
              </a:ext>
            </a:extLst>
          </p:cNvPr>
          <p:cNvSpPr txBox="1"/>
          <p:nvPr/>
        </p:nvSpPr>
        <p:spPr>
          <a:xfrm>
            <a:off x="298465" y="9482665"/>
            <a:ext cx="66816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当組合では品種「さえみどり」の栽培・製造に力を入れており、茶園面積は２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ha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ほどあり、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全組合員が栽培しております。被覆栽培の遮光により光合成が抑えられるので渋み成分を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抑えた甘みのあるお茶になります。葉緑素が多く製茶しても濃い緑色が独特な味わいで、小売り販売では「かぶせ やまの神」となり高価ですが人気商品で愛飲者が多いのです。数量限定商品です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CB7ED8DA-5E3D-41CF-8F39-183AB345AA75}"/>
              </a:ext>
            </a:extLst>
          </p:cNvPr>
          <p:cNvSpPr txBox="1"/>
          <p:nvPr/>
        </p:nvSpPr>
        <p:spPr>
          <a:xfrm>
            <a:off x="2582507" y="7573791"/>
            <a:ext cx="20864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黒い寒冷紗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かんれいしゃ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株面に直接掛けます。</a:t>
            </a:r>
            <a:endParaRPr kumimoji="1"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531ED5DD-6011-44DC-A060-C8AFE544FEB4}"/>
              </a:ext>
            </a:extLst>
          </p:cNvPr>
          <p:cNvSpPr txBox="1"/>
          <p:nvPr/>
        </p:nvSpPr>
        <p:spPr>
          <a:xfrm>
            <a:off x="421855" y="3840177"/>
            <a:ext cx="21322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rgbClr val="CC0099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フジの花が満開</a:t>
            </a:r>
          </a:p>
        </p:txBody>
      </p:sp>
      <p:pic>
        <p:nvPicPr>
          <p:cNvPr id="79" name="図 78">
            <a:extLst>
              <a:ext uri="{FF2B5EF4-FFF2-40B4-BE49-F238E27FC236}">
                <a16:creationId xmlns:a16="http://schemas.microsoft.com/office/drawing/2014/main" id="{DF7DB0A2-49A7-403A-9B27-036E1796022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44" r="12278"/>
          <a:stretch/>
        </p:blipFill>
        <p:spPr>
          <a:xfrm>
            <a:off x="466819" y="5226442"/>
            <a:ext cx="2208632" cy="2046570"/>
          </a:xfrm>
          <a:prstGeom prst="rect">
            <a:avLst/>
          </a:prstGeom>
        </p:spPr>
      </p:pic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75EEE94B-0318-44B6-8678-969C13D36211}"/>
              </a:ext>
            </a:extLst>
          </p:cNvPr>
          <p:cNvSpPr txBox="1"/>
          <p:nvPr/>
        </p:nvSpPr>
        <p:spPr>
          <a:xfrm>
            <a:off x="375170" y="4197719"/>
            <a:ext cx="247097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荒茶製造工場の横にあるフジの花が毎年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月、見事な花を見せてくれます。古来からの万葉の花です。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34BDBEB1-6565-4115-8A7B-939288C8B457}"/>
              </a:ext>
            </a:extLst>
          </p:cNvPr>
          <p:cNvSpPr/>
          <p:nvPr/>
        </p:nvSpPr>
        <p:spPr>
          <a:xfrm>
            <a:off x="2758300" y="3970867"/>
            <a:ext cx="196567" cy="3479800"/>
          </a:xfrm>
          <a:custGeom>
            <a:avLst/>
            <a:gdLst>
              <a:gd name="connsiteX0" fmla="*/ 111900 w 196567"/>
              <a:gd name="connsiteY0" fmla="*/ 0 h 3479800"/>
              <a:gd name="connsiteX1" fmla="*/ 103433 w 196567"/>
              <a:gd name="connsiteY1" fmla="*/ 42333 h 3479800"/>
              <a:gd name="connsiteX2" fmla="*/ 86500 w 196567"/>
              <a:gd name="connsiteY2" fmla="*/ 143933 h 3479800"/>
              <a:gd name="connsiteX3" fmla="*/ 61100 w 196567"/>
              <a:gd name="connsiteY3" fmla="*/ 177800 h 3479800"/>
              <a:gd name="connsiteX4" fmla="*/ 44167 w 196567"/>
              <a:gd name="connsiteY4" fmla="*/ 228600 h 3479800"/>
              <a:gd name="connsiteX5" fmla="*/ 27233 w 196567"/>
              <a:gd name="connsiteY5" fmla="*/ 296333 h 3479800"/>
              <a:gd name="connsiteX6" fmla="*/ 10300 w 196567"/>
              <a:gd name="connsiteY6" fmla="*/ 372533 h 3479800"/>
              <a:gd name="connsiteX7" fmla="*/ 18767 w 196567"/>
              <a:gd name="connsiteY7" fmla="*/ 609600 h 3479800"/>
              <a:gd name="connsiteX8" fmla="*/ 44167 w 196567"/>
              <a:gd name="connsiteY8" fmla="*/ 635000 h 3479800"/>
              <a:gd name="connsiteX9" fmla="*/ 86500 w 196567"/>
              <a:gd name="connsiteY9" fmla="*/ 702733 h 3479800"/>
              <a:gd name="connsiteX10" fmla="*/ 103433 w 196567"/>
              <a:gd name="connsiteY10" fmla="*/ 787400 h 3479800"/>
              <a:gd name="connsiteX11" fmla="*/ 154233 w 196567"/>
              <a:gd name="connsiteY11" fmla="*/ 939800 h 3479800"/>
              <a:gd name="connsiteX12" fmla="*/ 162700 w 196567"/>
              <a:gd name="connsiteY12" fmla="*/ 982133 h 3479800"/>
              <a:gd name="connsiteX13" fmla="*/ 179633 w 196567"/>
              <a:gd name="connsiteY13" fmla="*/ 1058333 h 3479800"/>
              <a:gd name="connsiteX14" fmla="*/ 196567 w 196567"/>
              <a:gd name="connsiteY14" fmla="*/ 1159933 h 3479800"/>
              <a:gd name="connsiteX15" fmla="*/ 188100 w 196567"/>
              <a:gd name="connsiteY15" fmla="*/ 1337733 h 3479800"/>
              <a:gd name="connsiteX16" fmla="*/ 128833 w 196567"/>
              <a:gd name="connsiteY16" fmla="*/ 1422400 h 3479800"/>
              <a:gd name="connsiteX17" fmla="*/ 111900 w 196567"/>
              <a:gd name="connsiteY17" fmla="*/ 1447800 h 3479800"/>
              <a:gd name="connsiteX18" fmla="*/ 86500 w 196567"/>
              <a:gd name="connsiteY18" fmla="*/ 1464733 h 3479800"/>
              <a:gd name="connsiteX19" fmla="*/ 69567 w 196567"/>
              <a:gd name="connsiteY19" fmla="*/ 1498600 h 3479800"/>
              <a:gd name="connsiteX20" fmla="*/ 52633 w 196567"/>
              <a:gd name="connsiteY20" fmla="*/ 1676400 h 3479800"/>
              <a:gd name="connsiteX21" fmla="*/ 61100 w 196567"/>
              <a:gd name="connsiteY21" fmla="*/ 2184400 h 3479800"/>
              <a:gd name="connsiteX22" fmla="*/ 69567 w 196567"/>
              <a:gd name="connsiteY22" fmla="*/ 2209800 h 3479800"/>
              <a:gd name="connsiteX23" fmla="*/ 103433 w 196567"/>
              <a:gd name="connsiteY23" fmla="*/ 2269066 h 3479800"/>
              <a:gd name="connsiteX24" fmla="*/ 120367 w 196567"/>
              <a:gd name="connsiteY24" fmla="*/ 2345266 h 3479800"/>
              <a:gd name="connsiteX25" fmla="*/ 137300 w 196567"/>
              <a:gd name="connsiteY25" fmla="*/ 2379133 h 3479800"/>
              <a:gd name="connsiteX26" fmla="*/ 145767 w 196567"/>
              <a:gd name="connsiteY26" fmla="*/ 2404533 h 3479800"/>
              <a:gd name="connsiteX27" fmla="*/ 154233 w 196567"/>
              <a:gd name="connsiteY27" fmla="*/ 2472266 h 3479800"/>
              <a:gd name="connsiteX28" fmla="*/ 162700 w 196567"/>
              <a:gd name="connsiteY28" fmla="*/ 2497666 h 3479800"/>
              <a:gd name="connsiteX29" fmla="*/ 154233 w 196567"/>
              <a:gd name="connsiteY29" fmla="*/ 2616200 h 3479800"/>
              <a:gd name="connsiteX30" fmla="*/ 128833 w 196567"/>
              <a:gd name="connsiteY30" fmla="*/ 2633133 h 3479800"/>
              <a:gd name="connsiteX31" fmla="*/ 86500 w 196567"/>
              <a:gd name="connsiteY31" fmla="*/ 2683933 h 3479800"/>
              <a:gd name="connsiteX32" fmla="*/ 61100 w 196567"/>
              <a:gd name="connsiteY32" fmla="*/ 2709333 h 3479800"/>
              <a:gd name="connsiteX33" fmla="*/ 52633 w 196567"/>
              <a:gd name="connsiteY33" fmla="*/ 2743200 h 3479800"/>
              <a:gd name="connsiteX34" fmla="*/ 27233 w 196567"/>
              <a:gd name="connsiteY34" fmla="*/ 2777066 h 3479800"/>
              <a:gd name="connsiteX35" fmla="*/ 10300 w 196567"/>
              <a:gd name="connsiteY35" fmla="*/ 2802466 h 3479800"/>
              <a:gd name="connsiteX36" fmla="*/ 27233 w 196567"/>
              <a:gd name="connsiteY36" fmla="*/ 3149600 h 3479800"/>
              <a:gd name="connsiteX37" fmla="*/ 69567 w 196567"/>
              <a:gd name="connsiteY37" fmla="*/ 3200400 h 3479800"/>
              <a:gd name="connsiteX38" fmla="*/ 103433 w 196567"/>
              <a:gd name="connsiteY38" fmla="*/ 3259666 h 3479800"/>
              <a:gd name="connsiteX39" fmla="*/ 111900 w 196567"/>
              <a:gd name="connsiteY39" fmla="*/ 3293533 h 3479800"/>
              <a:gd name="connsiteX40" fmla="*/ 145767 w 196567"/>
              <a:gd name="connsiteY40" fmla="*/ 3369733 h 3479800"/>
              <a:gd name="connsiteX41" fmla="*/ 154233 w 196567"/>
              <a:gd name="connsiteY41" fmla="*/ 3437466 h 3479800"/>
              <a:gd name="connsiteX42" fmla="*/ 171167 w 196567"/>
              <a:gd name="connsiteY42" fmla="*/ 3479800 h 347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96567" h="3479800">
                <a:moveTo>
                  <a:pt x="111900" y="0"/>
                </a:moveTo>
                <a:cubicBezTo>
                  <a:pt x="109078" y="14111"/>
                  <a:pt x="105468" y="28087"/>
                  <a:pt x="103433" y="42333"/>
                </a:cubicBezTo>
                <a:cubicBezTo>
                  <a:pt x="101662" y="54732"/>
                  <a:pt x="100367" y="119666"/>
                  <a:pt x="86500" y="143933"/>
                </a:cubicBezTo>
                <a:cubicBezTo>
                  <a:pt x="79499" y="156185"/>
                  <a:pt x="69567" y="166511"/>
                  <a:pt x="61100" y="177800"/>
                </a:cubicBezTo>
                <a:cubicBezTo>
                  <a:pt x="55456" y="194733"/>
                  <a:pt x="48496" y="211284"/>
                  <a:pt x="44167" y="228600"/>
                </a:cubicBezTo>
                <a:cubicBezTo>
                  <a:pt x="38522" y="251178"/>
                  <a:pt x="31797" y="273512"/>
                  <a:pt x="27233" y="296333"/>
                </a:cubicBezTo>
                <a:cubicBezTo>
                  <a:pt x="16485" y="350077"/>
                  <a:pt x="22257" y="324705"/>
                  <a:pt x="10300" y="372533"/>
                </a:cubicBezTo>
                <a:cubicBezTo>
                  <a:pt x="13122" y="451555"/>
                  <a:pt x="8648" y="531177"/>
                  <a:pt x="18767" y="609600"/>
                </a:cubicBezTo>
                <a:cubicBezTo>
                  <a:pt x="20299" y="621475"/>
                  <a:pt x="37821" y="624846"/>
                  <a:pt x="44167" y="635000"/>
                </a:cubicBezTo>
                <a:cubicBezTo>
                  <a:pt x="97617" y="720521"/>
                  <a:pt x="25087" y="641320"/>
                  <a:pt x="86500" y="702733"/>
                </a:cubicBezTo>
                <a:cubicBezTo>
                  <a:pt x="92144" y="730955"/>
                  <a:pt x="92744" y="760677"/>
                  <a:pt x="103433" y="787400"/>
                </a:cubicBezTo>
                <a:cubicBezTo>
                  <a:pt x="133249" y="861939"/>
                  <a:pt x="139647" y="866875"/>
                  <a:pt x="154233" y="939800"/>
                </a:cubicBezTo>
                <a:cubicBezTo>
                  <a:pt x="157055" y="953911"/>
                  <a:pt x="159578" y="968085"/>
                  <a:pt x="162700" y="982133"/>
                </a:cubicBezTo>
                <a:cubicBezTo>
                  <a:pt x="171130" y="1020065"/>
                  <a:pt x="173248" y="1016828"/>
                  <a:pt x="179633" y="1058333"/>
                </a:cubicBezTo>
                <a:cubicBezTo>
                  <a:pt x="195487" y="1161388"/>
                  <a:pt x="179541" y="1091833"/>
                  <a:pt x="196567" y="1159933"/>
                </a:cubicBezTo>
                <a:cubicBezTo>
                  <a:pt x="193745" y="1219200"/>
                  <a:pt x="200121" y="1279630"/>
                  <a:pt x="188100" y="1337733"/>
                </a:cubicBezTo>
                <a:cubicBezTo>
                  <a:pt x="175230" y="1399936"/>
                  <a:pt x="154491" y="1390327"/>
                  <a:pt x="128833" y="1422400"/>
                </a:cubicBezTo>
                <a:cubicBezTo>
                  <a:pt x="122476" y="1430346"/>
                  <a:pt x="119095" y="1440605"/>
                  <a:pt x="111900" y="1447800"/>
                </a:cubicBezTo>
                <a:cubicBezTo>
                  <a:pt x="104705" y="1454995"/>
                  <a:pt x="94967" y="1459089"/>
                  <a:pt x="86500" y="1464733"/>
                </a:cubicBezTo>
                <a:cubicBezTo>
                  <a:pt x="80856" y="1476022"/>
                  <a:pt x="72888" y="1486423"/>
                  <a:pt x="69567" y="1498600"/>
                </a:cubicBezTo>
                <a:cubicBezTo>
                  <a:pt x="60036" y="1533547"/>
                  <a:pt x="53514" y="1664072"/>
                  <a:pt x="52633" y="1676400"/>
                </a:cubicBezTo>
                <a:cubicBezTo>
                  <a:pt x="55455" y="1845733"/>
                  <a:pt x="55726" y="2015128"/>
                  <a:pt x="61100" y="2184400"/>
                </a:cubicBezTo>
                <a:cubicBezTo>
                  <a:pt x="61383" y="2193320"/>
                  <a:pt x="66051" y="2201597"/>
                  <a:pt x="69567" y="2209800"/>
                </a:cubicBezTo>
                <a:cubicBezTo>
                  <a:pt x="114097" y="2313701"/>
                  <a:pt x="60919" y="2184037"/>
                  <a:pt x="103433" y="2269066"/>
                </a:cubicBezTo>
                <a:cubicBezTo>
                  <a:pt x="117236" y="2296673"/>
                  <a:pt x="110611" y="2312744"/>
                  <a:pt x="120367" y="2345266"/>
                </a:cubicBezTo>
                <a:cubicBezTo>
                  <a:pt x="123994" y="2357355"/>
                  <a:pt x="132328" y="2367532"/>
                  <a:pt x="137300" y="2379133"/>
                </a:cubicBezTo>
                <a:cubicBezTo>
                  <a:pt x="140816" y="2387336"/>
                  <a:pt x="142945" y="2396066"/>
                  <a:pt x="145767" y="2404533"/>
                </a:cubicBezTo>
                <a:cubicBezTo>
                  <a:pt x="148589" y="2427111"/>
                  <a:pt x="150163" y="2449880"/>
                  <a:pt x="154233" y="2472266"/>
                </a:cubicBezTo>
                <a:cubicBezTo>
                  <a:pt x="155829" y="2481047"/>
                  <a:pt x="162700" y="2488741"/>
                  <a:pt x="162700" y="2497666"/>
                </a:cubicBezTo>
                <a:cubicBezTo>
                  <a:pt x="162700" y="2537278"/>
                  <a:pt x="163840" y="2577771"/>
                  <a:pt x="154233" y="2616200"/>
                </a:cubicBezTo>
                <a:cubicBezTo>
                  <a:pt x="151765" y="2626072"/>
                  <a:pt x="136028" y="2625938"/>
                  <a:pt x="128833" y="2633133"/>
                </a:cubicBezTo>
                <a:cubicBezTo>
                  <a:pt x="113247" y="2648719"/>
                  <a:pt x="101144" y="2667458"/>
                  <a:pt x="86500" y="2683933"/>
                </a:cubicBezTo>
                <a:cubicBezTo>
                  <a:pt x="78545" y="2692882"/>
                  <a:pt x="69567" y="2700866"/>
                  <a:pt x="61100" y="2709333"/>
                </a:cubicBezTo>
                <a:cubicBezTo>
                  <a:pt x="58278" y="2720622"/>
                  <a:pt x="57837" y="2732792"/>
                  <a:pt x="52633" y="2743200"/>
                </a:cubicBezTo>
                <a:cubicBezTo>
                  <a:pt x="46322" y="2755821"/>
                  <a:pt x="35435" y="2765583"/>
                  <a:pt x="27233" y="2777066"/>
                </a:cubicBezTo>
                <a:cubicBezTo>
                  <a:pt x="21319" y="2785346"/>
                  <a:pt x="15944" y="2793999"/>
                  <a:pt x="10300" y="2802466"/>
                </a:cubicBezTo>
                <a:cubicBezTo>
                  <a:pt x="-3156" y="2950476"/>
                  <a:pt x="-8679" y="2946097"/>
                  <a:pt x="27233" y="3149600"/>
                </a:cubicBezTo>
                <a:cubicBezTo>
                  <a:pt x="29389" y="3161819"/>
                  <a:pt x="58514" y="3189347"/>
                  <a:pt x="69567" y="3200400"/>
                </a:cubicBezTo>
                <a:cubicBezTo>
                  <a:pt x="95459" y="3278082"/>
                  <a:pt x="52181" y="3157163"/>
                  <a:pt x="103433" y="3259666"/>
                </a:cubicBezTo>
                <a:cubicBezTo>
                  <a:pt x="108637" y="3270074"/>
                  <a:pt x="108220" y="3282494"/>
                  <a:pt x="111900" y="3293533"/>
                </a:cubicBezTo>
                <a:cubicBezTo>
                  <a:pt x="122712" y="3325968"/>
                  <a:pt x="131013" y="3340225"/>
                  <a:pt x="145767" y="3369733"/>
                </a:cubicBezTo>
                <a:cubicBezTo>
                  <a:pt x="148589" y="3392311"/>
                  <a:pt x="149117" y="3415295"/>
                  <a:pt x="154233" y="3437466"/>
                </a:cubicBezTo>
                <a:cubicBezTo>
                  <a:pt x="157650" y="3452275"/>
                  <a:pt x="171167" y="3479800"/>
                  <a:pt x="171167" y="3479800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3130995"/>
      </p:ext>
    </p:extLst>
  </p:cSld>
  <p:clrMapOvr>
    <a:masterClrMapping/>
  </p:clrMapOvr>
</p:sld>
</file>

<file path=ppt/theme/theme1.xml><?xml version="1.0" encoding="utf-8"?>
<a:theme xmlns:a="http://schemas.openxmlformats.org/drawingml/2006/main" name="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</Template>
  <TotalTime>0</TotalTime>
  <Words>425</Words>
  <Application>Microsoft Office PowerPoint</Application>
  <PresentationFormat>ユーザー設定</PresentationFormat>
  <Paragraphs>39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HGP教科書体</vt:lpstr>
      <vt:lpstr>HG創英角ﾎﾟｯﾌﾟ体</vt:lpstr>
      <vt:lpstr>Meiryo UI</vt:lpstr>
      <vt:lpstr>ＭＳ ゴシック</vt:lpstr>
      <vt:lpstr>メイリオ</vt:lpstr>
      <vt:lpstr>Arial</vt:lpstr>
      <vt:lpstr>Calibri</vt:lpstr>
      <vt:lpstr>Calibri Light</vt:lpstr>
      <vt:lpstr>ガイド入りテンプレートサンプル20130531三木さん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2014-06-25T10:28:17Z</dcterms:created>
  <dcterms:modified xsi:type="dcterms:W3CDTF">2022-04-15T06:46:11Z</dcterms:modified>
</cp:coreProperties>
</file>